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282" r:id="rId2"/>
    <p:sldId id="349" r:id="rId3"/>
    <p:sldId id="358" r:id="rId4"/>
    <p:sldId id="357" r:id="rId5"/>
    <p:sldId id="359" r:id="rId6"/>
    <p:sldId id="360" r:id="rId7"/>
    <p:sldId id="361" r:id="rId8"/>
    <p:sldId id="362" r:id="rId9"/>
    <p:sldId id="342" r:id="rId10"/>
    <p:sldId id="363" r:id="rId11"/>
    <p:sldId id="364" r:id="rId12"/>
    <p:sldId id="365" r:id="rId13"/>
    <p:sldId id="292" r:id="rId14"/>
    <p:sldId id="279" r:id="rId15"/>
  </p:sldIdLst>
  <p:sldSz cx="9144000" cy="5143500" type="screen16x9"/>
  <p:notesSz cx="6881813" cy="9296400"/>
  <p:embeddedFontLst>
    <p:embeddedFont>
      <p:font typeface="Roboto" panose="020B0604020202020204" charset="0"/>
      <p:regular r:id="rId18"/>
      <p:bold r:id="rId19"/>
      <p:italic r:id="rId20"/>
      <p:boldItalic r:id="rId21"/>
    </p:embeddedFont>
    <p:embeddedFont>
      <p:font typeface="Dosis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D9A35"/>
    <a:srgbClr val="C3B840"/>
    <a:srgbClr val="FFD701"/>
    <a:srgbClr val="A19E35"/>
    <a:srgbClr val="7C7D32"/>
    <a:srgbClr val="989835"/>
    <a:srgbClr val="A39F34"/>
    <a:srgbClr val="C41230"/>
    <a:srgbClr val="FB7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BAA376-AE2C-4903-B47A-4292EF6A1F98}">
  <a:tblStyle styleId="{F7BAA376-AE2C-4903-B47A-4292EF6A1F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3740" autoAdjust="0"/>
  </p:normalViewPr>
  <p:slideViewPr>
    <p:cSldViewPr snapToGrid="0">
      <p:cViewPr varScale="1">
        <p:scale>
          <a:sx n="66" d="100"/>
          <a:sy n="66" d="100"/>
        </p:scale>
        <p:origin x="778" y="58"/>
      </p:cViewPr>
      <p:guideLst/>
    </p:cSldViewPr>
  </p:slideViewPr>
  <p:outlineViewPr>
    <p:cViewPr>
      <p:scale>
        <a:sx n="33" d="100"/>
        <a:sy n="33" d="100"/>
      </p:scale>
      <p:origin x="0" y="-1123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DF68841-8B0A-4D19-99C5-7EC2B6DD9DA5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07B50D5-93FF-41B1-B7D2-6A3F5588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79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92431" rIns="92431" bIns="92431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22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b="740"/>
          <a:stretch/>
        </p:blipFill>
        <p:spPr>
          <a:xfrm flipH="1">
            <a:off x="-1" y="-83908"/>
            <a:ext cx="6773333" cy="447830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3585411" y="-85725"/>
            <a:ext cx="5558589" cy="5229225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D701"/>
          </a:solidFill>
          <a:ln>
            <a:noFill/>
          </a:ln>
        </p:spPr>
      </p:sp>
      <p:sp>
        <p:nvSpPr>
          <p:cNvPr id="4" name="Rectangle 3"/>
          <p:cNvSpPr/>
          <p:nvPr userDrawn="1"/>
        </p:nvSpPr>
        <p:spPr>
          <a:xfrm>
            <a:off x="1" y="4394400"/>
            <a:ext cx="9144000" cy="74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3;p2"/>
          <p:cNvSpPr/>
          <p:nvPr/>
        </p:nvSpPr>
        <p:spPr>
          <a:xfrm flipH="1">
            <a:off x="958650" y="4164758"/>
            <a:ext cx="8185350" cy="228000"/>
          </a:xfrm>
          <a:prstGeom prst="parallelogram">
            <a:avLst>
              <a:gd name="adj" fmla="val 51542"/>
            </a:avLst>
          </a:prstGeom>
          <a:solidFill>
            <a:srgbClr val="C3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Archdiocese of Baltimore - The Catholic Community Foundatio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3" y="4577572"/>
            <a:ext cx="1659167" cy="3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 userDrawn="1"/>
        </p:nvSpPr>
        <p:spPr>
          <a:xfrm>
            <a:off x="8606249" y="4164758"/>
            <a:ext cx="537751" cy="228000"/>
          </a:xfrm>
          <a:prstGeom prst="rect">
            <a:avLst/>
          </a:prstGeom>
          <a:solidFill>
            <a:srgbClr val="C3B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23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 userDrawn="1"/>
        </p:nvSpPr>
        <p:spPr>
          <a:xfrm>
            <a:off x="0" y="-13823"/>
            <a:ext cx="3312625" cy="5194111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blipFill dpi="0" rotWithShape="1">
            <a:blip r:embed="rId2">
              <a:alphaModFix amt="35000"/>
            </a:blip>
            <a:srcRect/>
            <a:tile tx="0" ty="0" sx="100000" sy="100000" flip="none" algn="tl"/>
          </a:blipFill>
          <a:ln>
            <a:noFill/>
          </a:ln>
        </p:spPr>
      </p:sp>
      <p:sp>
        <p:nvSpPr>
          <p:cNvPr id="20" name="Google Shape;32;p5"/>
          <p:cNvSpPr/>
          <p:nvPr userDrawn="1"/>
        </p:nvSpPr>
        <p:spPr>
          <a:xfrm flipH="1">
            <a:off x="69814" y="-1"/>
            <a:ext cx="812838" cy="731539"/>
          </a:xfrm>
          <a:prstGeom prst="parallelogram">
            <a:avLst>
              <a:gd name="adj" fmla="val 51542"/>
            </a:avLst>
          </a:prstGeom>
          <a:solidFill>
            <a:srgbClr val="C3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Rectangle 23"/>
          <p:cNvSpPr/>
          <p:nvPr userDrawn="1"/>
        </p:nvSpPr>
        <p:spPr>
          <a:xfrm>
            <a:off x="0" y="-16934"/>
            <a:ext cx="594900" cy="748471"/>
          </a:xfrm>
          <a:prstGeom prst="rect">
            <a:avLst/>
          </a:prstGeom>
          <a:solidFill>
            <a:srgbClr val="C3B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725" y="161925"/>
            <a:ext cx="468411" cy="560250"/>
          </a:xfrm>
          <a:prstGeom prst="rect">
            <a:avLst/>
          </a:prstGeom>
          <a:solidFill>
            <a:srgbClr val="C3B840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-1" y="4750427"/>
            <a:ext cx="1862667" cy="393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104900" y="1095376"/>
            <a:ext cx="7581900" cy="35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09550" lvl="0" indent="-171450">
              <a:spcBef>
                <a:spcPts val="600"/>
              </a:spcBef>
              <a:spcAft>
                <a:spcPts val="0"/>
              </a:spcAft>
              <a:buClr>
                <a:srgbClr val="C3B840"/>
              </a:buClr>
              <a:buSzPct val="100000"/>
              <a:buFont typeface="Arial" panose="020B0604020202020204" pitchFamily="34" charset="0"/>
              <a:buChar char="•"/>
              <a:defRPr sz="1200"/>
            </a:lvl1pPr>
            <a:lvl2pPr marL="704850" lvl="1" indent="-171450">
              <a:spcBef>
                <a:spcPts val="0"/>
              </a:spcBef>
              <a:spcAft>
                <a:spcPts val="0"/>
              </a:spcAft>
              <a:buClr>
                <a:srgbClr val="C3B840"/>
              </a:buClr>
              <a:buSzPct val="100000"/>
              <a:buFont typeface="Wingdings" panose="05000000000000000000" pitchFamily="2" charset="2"/>
              <a:buChar char="ü"/>
              <a:defRPr sz="1200"/>
            </a:lvl2pPr>
            <a:lvl3pPr marL="990600" lvl="2" indent="0">
              <a:spcBef>
                <a:spcPts val="0"/>
              </a:spcBef>
              <a:spcAft>
                <a:spcPts val="0"/>
              </a:spcAft>
              <a:buClr>
                <a:srgbClr val="C3B840"/>
              </a:buClr>
              <a:buSzPct val="100000"/>
              <a:buFont typeface="Wingdings" panose="05000000000000000000" pitchFamily="2" charset="2"/>
              <a:buNone/>
              <a:defRPr sz="12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A19E35"/>
              </a:buClr>
              <a:buSzPct val="100000"/>
              <a:buChar char="▹"/>
              <a:defRPr sz="1200"/>
            </a:lvl4pPr>
            <a:lvl5pPr marL="2228850" lvl="4" indent="-285750">
              <a:spcBef>
                <a:spcPts val="0"/>
              </a:spcBef>
              <a:spcAft>
                <a:spcPts val="0"/>
              </a:spcAft>
              <a:buClr>
                <a:srgbClr val="C3B840"/>
              </a:buClr>
              <a:buSzPct val="100000"/>
              <a:buFont typeface="Arial" panose="020B0604020202020204" pitchFamily="34" charset="0"/>
              <a:buChar char="•"/>
              <a:defRPr sz="1200"/>
            </a:lvl5pPr>
            <a:lvl6pPr marL="2686050" lvl="5" indent="-285750">
              <a:spcBef>
                <a:spcPts val="0"/>
              </a:spcBef>
              <a:spcAft>
                <a:spcPts val="0"/>
              </a:spcAft>
              <a:buClr>
                <a:srgbClr val="A19E35"/>
              </a:buClr>
              <a:buSzPct val="100000"/>
              <a:buFont typeface="Arial" panose="020B0604020202020204" pitchFamily="34" charset="0"/>
              <a:buChar char="•"/>
              <a:defRPr sz="1200"/>
            </a:lvl6pPr>
            <a:lvl7pPr marL="3143250" lvl="6" indent="-285750">
              <a:spcBef>
                <a:spcPts val="0"/>
              </a:spcBef>
              <a:spcAft>
                <a:spcPts val="0"/>
              </a:spcAft>
              <a:buClr>
                <a:srgbClr val="A19E35"/>
              </a:buClr>
              <a:buSzPts val="1800"/>
              <a:buFont typeface="Arial" panose="020B0604020202020204" pitchFamily="34" charset="0"/>
              <a:buChar char="•"/>
              <a:defRPr sz="1200"/>
            </a:lvl7pPr>
            <a:lvl8pPr marL="3314700" lvl="7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3771900" lvl="8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lvl="2"/>
            <a:endParaRPr dirty="0"/>
          </a:p>
        </p:txBody>
      </p:sp>
      <p:sp>
        <p:nvSpPr>
          <p:cNvPr id="16" name="Google Shape;36;p5"/>
          <p:cNvSpPr/>
          <p:nvPr userDrawn="1"/>
        </p:nvSpPr>
        <p:spPr>
          <a:xfrm flipH="1">
            <a:off x="1554194" y="4750427"/>
            <a:ext cx="6321362" cy="393073"/>
          </a:xfrm>
          <a:prstGeom prst="parallelogram">
            <a:avLst>
              <a:gd name="adj" fmla="val 51542"/>
            </a:avLst>
          </a:prstGeom>
          <a:solidFill>
            <a:srgbClr val="C3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2" descr="Archdiocese of Baltimore - The Catholic Community Foundatio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5" y="4823704"/>
            <a:ext cx="1154094" cy="27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7369991" y="4750427"/>
            <a:ext cx="594900" cy="393073"/>
          </a:xfrm>
          <a:prstGeom prst="rect">
            <a:avLst/>
          </a:prstGeom>
          <a:solidFill>
            <a:srgbClr val="C3B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35;p5"/>
          <p:cNvSpPr/>
          <p:nvPr userDrawn="1"/>
        </p:nvSpPr>
        <p:spPr>
          <a:xfrm flipH="1">
            <a:off x="7861618" y="272850"/>
            <a:ext cx="1282382" cy="749100"/>
          </a:xfrm>
          <a:prstGeom prst="parallelogram">
            <a:avLst>
              <a:gd name="adj" fmla="val 51542"/>
            </a:avLst>
          </a:prstGeom>
          <a:solidFill>
            <a:srgbClr val="FFCF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;p5"/>
          <p:cNvSpPr txBox="1">
            <a:spLocks noGrp="1"/>
          </p:cNvSpPr>
          <p:nvPr>
            <p:ph type="title"/>
          </p:nvPr>
        </p:nvSpPr>
        <p:spPr>
          <a:xfrm>
            <a:off x="1206428" y="299079"/>
            <a:ext cx="6622971" cy="685709"/>
          </a:xfrm>
          <a:prstGeom prst="rect">
            <a:avLst/>
          </a:prstGeom>
          <a:solidFill>
            <a:srgbClr val="C3B840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33;p5"/>
          <p:cNvSpPr/>
          <p:nvPr userDrawn="1"/>
        </p:nvSpPr>
        <p:spPr>
          <a:xfrm rot="160653" flipH="1">
            <a:off x="468411" y="-28435"/>
            <a:ext cx="562293" cy="756508"/>
          </a:xfrm>
          <a:prstGeom prst="parallelogram">
            <a:avLst>
              <a:gd name="adj" fmla="val 75009"/>
            </a:avLst>
          </a:prstGeom>
          <a:solidFill>
            <a:srgbClr val="FFD7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Rectangle 26"/>
          <p:cNvSpPr/>
          <p:nvPr userDrawn="1"/>
        </p:nvSpPr>
        <p:spPr>
          <a:xfrm>
            <a:off x="8550866" y="272850"/>
            <a:ext cx="594900" cy="731539"/>
          </a:xfrm>
          <a:prstGeom prst="rect">
            <a:avLst/>
          </a:prstGeom>
          <a:solidFill>
            <a:srgbClr val="FFC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34;p5"/>
          <p:cNvSpPr/>
          <p:nvPr userDrawn="1"/>
        </p:nvSpPr>
        <p:spPr>
          <a:xfrm flipH="1">
            <a:off x="770625" y="272850"/>
            <a:ext cx="7478027" cy="749100"/>
          </a:xfrm>
          <a:prstGeom prst="parallelogram">
            <a:avLst>
              <a:gd name="adj" fmla="val 51542"/>
            </a:avLst>
          </a:prstGeom>
          <a:solidFill>
            <a:srgbClr val="C3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 userDrawn="1">
  <p:cSld name="BLANK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 b="6856"/>
          <a:stretch/>
        </p:blipFill>
        <p:spPr>
          <a:xfrm>
            <a:off x="1" y="0"/>
            <a:ext cx="9144000" cy="5113867"/>
          </a:xfrm>
          <a:prstGeom prst="rect">
            <a:avLst/>
          </a:prstGeom>
        </p:spPr>
      </p:pic>
      <p:sp>
        <p:nvSpPr>
          <p:cNvPr id="96" name="Google Shape;96;p12"/>
          <p:cNvSpPr/>
          <p:nvPr/>
        </p:nvSpPr>
        <p:spPr>
          <a:xfrm>
            <a:off x="-55075" y="-9526"/>
            <a:ext cx="3312625" cy="5186075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Rectangle 1"/>
          <p:cNvSpPr/>
          <p:nvPr userDrawn="1"/>
        </p:nvSpPr>
        <p:spPr>
          <a:xfrm>
            <a:off x="-55075" y="-17561"/>
            <a:ext cx="649975" cy="758642"/>
          </a:xfrm>
          <a:prstGeom prst="rect">
            <a:avLst/>
          </a:prstGeom>
          <a:solidFill>
            <a:srgbClr val="C3B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Google Shape;97;p12"/>
          <p:cNvSpPr/>
          <p:nvPr/>
        </p:nvSpPr>
        <p:spPr>
          <a:xfrm flipH="1">
            <a:off x="-1" y="-17562"/>
            <a:ext cx="855662" cy="758643"/>
          </a:xfrm>
          <a:prstGeom prst="parallelogram">
            <a:avLst>
              <a:gd name="adj" fmla="val 51542"/>
            </a:avLst>
          </a:prstGeom>
          <a:solidFill>
            <a:srgbClr val="C3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2"/>
          <p:cNvSpPr/>
          <p:nvPr/>
        </p:nvSpPr>
        <p:spPr>
          <a:xfrm rot="21330354" flipH="1">
            <a:off x="489170" y="-43263"/>
            <a:ext cx="442640" cy="793363"/>
          </a:xfrm>
          <a:prstGeom prst="parallelogram">
            <a:avLst>
              <a:gd name="adj" fmla="val 75009"/>
            </a:avLst>
          </a:prstGeom>
          <a:solidFill>
            <a:srgbClr val="FFD7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6;p5"/>
          <p:cNvSpPr/>
          <p:nvPr userDrawn="1"/>
        </p:nvSpPr>
        <p:spPr>
          <a:xfrm flipH="1">
            <a:off x="3051292" y="4750427"/>
            <a:ext cx="6092707" cy="393073"/>
          </a:xfrm>
          <a:prstGeom prst="parallelogram">
            <a:avLst>
              <a:gd name="adj" fmla="val 51542"/>
            </a:avLst>
          </a:prstGeom>
          <a:solidFill>
            <a:srgbClr val="C3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angle 11"/>
          <p:cNvSpPr/>
          <p:nvPr userDrawn="1"/>
        </p:nvSpPr>
        <p:spPr>
          <a:xfrm>
            <a:off x="8551631" y="4750427"/>
            <a:ext cx="594900" cy="393073"/>
          </a:xfrm>
          <a:prstGeom prst="rect">
            <a:avLst/>
          </a:prstGeom>
          <a:solidFill>
            <a:srgbClr val="C3B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Archdiocese of Baltimore - The Catholic Community Foundatio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2" y="4633612"/>
            <a:ext cx="1615600" cy="3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;p3"/>
          <p:cNvSpPr txBox="1">
            <a:spLocks noGrp="1"/>
          </p:cNvSpPr>
          <p:nvPr>
            <p:ph type="ctrTitle" hasCustomPrompt="1"/>
          </p:nvPr>
        </p:nvSpPr>
        <p:spPr>
          <a:xfrm>
            <a:off x="141095" y="3362341"/>
            <a:ext cx="2556893" cy="115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 dirty="0" smtClean="0"/>
              <a:t>Thank you!</a:t>
            </a:r>
            <a:endParaRPr dirty="0"/>
          </a:p>
        </p:txBody>
      </p:sp>
      <p:pic>
        <p:nvPicPr>
          <p:cNvPr id="18" name="Picture 16" descr="Image result for pnc bank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74" y="4651404"/>
            <a:ext cx="1011097" cy="3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-16933" y="169335"/>
            <a:ext cx="507036" cy="555962"/>
          </a:xfrm>
          <a:prstGeom prst="rect">
            <a:avLst/>
          </a:prstGeom>
          <a:solidFill>
            <a:srgbClr val="C3B840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3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8" r:id="rId3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chattakka.Dennis@Archbalt.org" TargetMode="External"/><Relationship Id="rId2" Type="http://schemas.openxmlformats.org/officeDocument/2006/relationships/hyperlink" Target="mailto:Terry.Brashears@archbalt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obert.Barron@Archbalt.or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;p13"/>
          <p:cNvSpPr txBox="1">
            <a:spLocks/>
          </p:cNvSpPr>
          <p:nvPr/>
        </p:nvSpPr>
        <p:spPr>
          <a:xfrm>
            <a:off x="4600282" y="848412"/>
            <a:ext cx="4920792" cy="39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Building a Planned Giving Endowment Ministry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Parish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15183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 or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Flocknote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letter from your pastor and Chairs(s)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announcing/promoting the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endowment and the planned giving resources available to parishioners via the Catholic Community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Foundation.</a:t>
            </a: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Regular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mentions in the parish bulletin (i.e. language for wills, bequests, rotating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content on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website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(i.e. “Planned Giving Corner”, language for wills, bequests, rotating “tips”,)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Mailings to your target audience(s), with phone or personal follow up.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Announcements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Mass regarding making bequests to the parish, endowment fund updates, planned giving resources via CCF, etc.</a:t>
            </a:r>
          </a:p>
          <a:p>
            <a:pPr marL="38100" indent="0">
              <a:buNone/>
            </a:pP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Giving Marketing Steps 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27653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time and action plan to educate and engage parishioners in supporting the parish endowment fund(s) and becoming members of a parish ‘Legacy’ or ‘Heritage’ Society  </a:t>
            </a:r>
          </a:p>
          <a:p>
            <a:pPr lvl="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visits by committee members to parishioners’ homes </a:t>
            </a:r>
          </a:p>
          <a:p>
            <a:pPr lvl="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Planned Giving seminars </a:t>
            </a:r>
          </a:p>
          <a:p>
            <a:pPr lvl="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mailings </a:t>
            </a:r>
          </a:p>
          <a:p>
            <a:pPr lvl="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Bulletin &amp; pulpit announcements </a:t>
            </a:r>
          </a:p>
          <a:p>
            <a:pPr lvl="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content </a:t>
            </a:r>
          </a:p>
          <a:p>
            <a:pPr lvl="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Stewardship Days </a:t>
            </a:r>
          </a:p>
          <a:p>
            <a:pPr lvl="0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Matching gift promotions</a:t>
            </a: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CCF Facebook page – social media postings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tactics to reach your target audience(s) might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02973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Clr>
                <a:schemeClr val="tx1"/>
              </a:buClr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a portion of your parish appeal rebate on an annual basis</a:t>
            </a:r>
          </a:p>
          <a:p>
            <a:pPr algn="just">
              <a:buClr>
                <a:schemeClr val="tx1"/>
              </a:buClr>
            </a:pP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Major Gifts</a:t>
            </a:r>
          </a:p>
          <a:p>
            <a:pPr algn="just">
              <a:buClr>
                <a:schemeClr val="tx1"/>
              </a:buClr>
            </a:pP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a portion of funds raised from a Capital Campaign</a:t>
            </a:r>
          </a:p>
          <a:p>
            <a:pPr algn="just">
              <a:buClr>
                <a:schemeClr val="tx1"/>
              </a:buClr>
            </a:pP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Offertory funds (surplus) leftover after fiscal budget needs have been met</a:t>
            </a:r>
          </a:p>
          <a:p>
            <a:pPr algn="just">
              <a:buClr>
                <a:schemeClr val="tx1"/>
              </a:buClr>
            </a:pP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an existing bequest as a matching gift opportunities</a:t>
            </a:r>
          </a:p>
          <a:p>
            <a:pPr algn="just">
              <a:buClr>
                <a:schemeClr val="tx1"/>
              </a:buClr>
            </a:pP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Ideas to fund a Parish Endowment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997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3376" y="1703358"/>
            <a:ext cx="2848131" cy="2659174"/>
          </a:xfrm>
        </p:spPr>
        <p:txBody>
          <a:bodyPr/>
          <a:lstStyle/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Terry Brashears	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Sr. Director of Stewardship and Administration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410-547-5557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Terry.Brashears@archbalt.org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indent="0">
              <a:spcBef>
                <a:spcPts val="0"/>
              </a:spcBef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Schattakka Dennis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Manager, Catholic Community Foundation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410-547-5352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Schattakka.Dennis@Archbalt.org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indent="0">
              <a:spcBef>
                <a:spcPts val="0"/>
              </a:spcBef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 Barron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Sr. Financial Analyst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410-547-5578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Robert.Barron@Archbalt.org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38100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Us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1461" y="1082861"/>
            <a:ext cx="7165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discuss the Planned Giving opportunities at your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please contact your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parish’s Regional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Director or the Catholic Community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 staff: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84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 txBox="1">
            <a:spLocks noGrp="1"/>
          </p:cNvSpPr>
          <p:nvPr>
            <p:ph type="sldNum" idx="12"/>
          </p:nvPr>
        </p:nvSpPr>
        <p:spPr>
          <a:xfrm>
            <a:off x="16933" y="152399"/>
            <a:ext cx="457200" cy="5623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9;p3"/>
          <p:cNvSpPr txBox="1">
            <a:spLocks noGrp="1"/>
          </p:cNvSpPr>
          <p:nvPr>
            <p:ph type="ctrTitle" hasCustomPrompt="1"/>
          </p:nvPr>
        </p:nvSpPr>
        <p:spPr>
          <a:xfrm>
            <a:off x="111187" y="3403599"/>
            <a:ext cx="2506133" cy="107014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 algn="l"/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en-US" sz="1600" b="1" dirty="0" smtClean="0"/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you’re not asking your parishioners for planned gifts, someone else is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planned gift is 200 to 300 times the size of a parishioner’s annual gift to the Church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Gifts do not affect a parishioner’s cash flow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parishioners are eager to make a planned gift, but simply don’t know how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Parishioners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 gifts through their wills will typically increase their annual fund support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Anyone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make a planned gift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parishioners have already named your parish in your will and you don’t know it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indent="0">
              <a:buClrTx/>
              <a:buNone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 few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your parish NEEDS a Planned Giving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a Fund at the Catholic Community Foundation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started with a ‘Will Survey’ to identify those parishioners who already have a charitable intent to leave the parish a gift from their will or estate plan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Recruit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Chairperson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lead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Planned Giving/Endowment Program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Recruit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Planned Giving/Endowment Committee. </a:t>
            </a:r>
          </a:p>
          <a:p>
            <a:pPr>
              <a:buClr>
                <a:schemeClr val="tx1"/>
              </a:buClr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a “Legacy Society” to honor parishioners who have named the parish in their estate plans or made a gift to the endowment(s). Consider naming the society after something unique in meaning to your parish.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link to the Catholic Community Foundation, www.ccfmd.org, on your parish’s website. This online resource enables your parishioners to learn about a variety of planned gifts and get immediate estimates of the income and charitable deductions for their gifts.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Steps to Building an Endowment Fund(s)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33127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lv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I/We have a will or estate plan. 						Yes/No</a:t>
            </a:r>
          </a:p>
          <a:p>
            <a:pPr marL="38100" lv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I/We have included our parish in my/our will or estate plan.		Yes/No</a:t>
            </a:r>
          </a:p>
          <a:p>
            <a:pPr marL="53340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(if applicable) I/We have included the parish school in my/our will or estate plan</a:t>
            </a:r>
          </a:p>
          <a:p>
            <a:pPr marL="38100" lv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learn about gift planning opportunities to benefit our parish and/or school endowment fund. Please contact me regarding:</a:t>
            </a:r>
          </a:p>
          <a:p>
            <a:pPr marL="53340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Naming the parish and/or school endowment as a beneficiary in my will or estate plan.</a:t>
            </a:r>
          </a:p>
          <a:p>
            <a:pPr marL="53340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Establishing a charitable gift annuity or charitable remainder trust to benefit our endowment</a:t>
            </a:r>
          </a:p>
          <a:p>
            <a:pPr marL="53340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Designating the endowment as a beneficiary of a life insurance policy or retirement assets. </a:t>
            </a:r>
          </a:p>
          <a:p>
            <a:pPr marL="533400" lvl="1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Donating stock or other appreciated property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lv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learn about creating my/our own permanent endowment fund to benefit the parish and/or school forever.</a:t>
            </a:r>
          </a:p>
          <a:p>
            <a:pPr marL="38100" lv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not included the parish in my will or other estate plans and do not care to receive information at this time.</a:t>
            </a:r>
          </a:p>
          <a:p>
            <a:pPr marL="38100" lv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contact me regarding serving on a committee to engage other parishioners in charitable planned giving to benefit our parish.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Will Survey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33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well known and respected in your parish and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has made a planned gift and grasps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necessity and urgency of a planned giving/endowment program.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been in the parish for a significant length of time and know many individuals and families who have been in the parish for many years.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Attend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regularly and have demonstrated their heart for your Church’s ministries by actively participating in one or more of those ministries during their lifetimes.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donated financial gifts on a regular basis in support of the parish. 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 to devote to the effort. These could be parishioners who are semi-retired or retired.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background or interest in one or more of the following areas: Christian stewardship, Secular Fundraising/Development, Sales/Marketing, Financial Planning, Estate Law, etc.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Identify and Recruit a Planned Giving and Endowment Ministry Chair</a:t>
            </a:r>
            <a:b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633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Tx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Attorneys familiar with tax matters and estate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</a:p>
          <a:p>
            <a:pPr lvl="0">
              <a:buClrTx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Certified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Accountants 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Tx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Members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sell life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</a:p>
          <a:p>
            <a:pPr lvl="0">
              <a:buClrTx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Certified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Planners 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Tx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Bank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Trust Officers 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Tx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Planned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Giving Professionals in other organizations 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Tx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Members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familiar with approaches to effective marketing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Identify and Recruit a Planned Giving Endowment Ministry Committee 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52481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Catholic Community Foundation partners with Catholic parishes, schools and institutions to establish and manage endowments and long-term investment funds. These funds can be used to support outreach efforts, capital improvements, education ministries, or other designated priorities. </a:t>
            </a:r>
          </a:p>
          <a:p>
            <a:pPr>
              <a:buClrTx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Foundation, your fund gains access to investment portfolios and significant professional expertise not typically available to smaller funds. </a:t>
            </a:r>
          </a:p>
          <a:p>
            <a:pPr>
              <a:buClrTx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experienced Investment Committee, advised by a leading investment management consultant, monitors the Foundation’s investment pools. </a:t>
            </a:r>
          </a:p>
          <a:p>
            <a:pPr>
              <a:buClrTx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Foundation offers resources to help design a planned giving marketing program to secure gifts and promote your fund.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Funds with the Catholic Community Foundation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24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1"/>
              </a:buClr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Foundation investments are managed using an extensive due diligence process involving an independent investment consultant and financial experts serving on the Foundation’s Investment Committee.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1"/>
              </a:buClr>
            </a:pP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 can be a resource in securing complex gifts including the donation of life insurance; and retirement accounts.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lvl="0" indent="0">
              <a:buClr>
                <a:schemeClr val="tx1"/>
              </a:buClr>
              <a:buNone/>
            </a:pP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1"/>
              </a:buClr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 helps your staff and volunteers effectively promote planned gifts. </a:t>
            </a:r>
          </a:p>
          <a:p>
            <a:pPr marL="38100" indent="0">
              <a:buNone/>
            </a:pPr>
            <a:endParaRPr lang="en-US" sz="1400" b="1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Fund Management with the Catholic Community Foundation 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17131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3667" y="1176650"/>
            <a:ext cx="5050008" cy="3494876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needed to establish an endowment fund within the CCF for a parish, school or individual?</a:t>
            </a:r>
          </a:p>
          <a:p>
            <a:pPr>
              <a:buClrTx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lvl="1" indent="0">
              <a:buClrTx/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 Name</a:t>
            </a:r>
          </a:p>
          <a:p>
            <a:pPr marL="1162050" lvl="2" indent="-171450">
              <a:buClrTx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Usually includes name of parish, school, donor family or intended use</a:t>
            </a:r>
          </a:p>
          <a:p>
            <a:pPr marL="1162050" lvl="2" indent="-171450">
              <a:buClrTx/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lvl="1" indent="0">
              <a:buClrTx/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Purpose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F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</a:p>
          <a:p>
            <a:pPr marL="1162050" lvl="2" indent="-171450">
              <a:buClrTx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will be stated within the fund agreement form</a:t>
            </a:r>
          </a:p>
          <a:p>
            <a:pPr marL="1162050" lvl="2" indent="-171450">
              <a:buClrTx/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lvl="1" indent="0">
              <a:buClrTx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mount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gift to establish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</a:t>
            </a:r>
          </a:p>
          <a:p>
            <a:pPr marL="1162050" lvl="2" indent="-171450">
              <a:buClrTx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Minimum of $25,000</a:t>
            </a:r>
          </a:p>
          <a:p>
            <a:pPr marL="1162050" lvl="2" indent="-171450">
              <a:buClrTx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 may be opened with a $1,000 contribution with the understanding that over a 5-year period it will become fully funded.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CCF Endowments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002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2702</TotalTime>
  <Words>1223</Words>
  <Application>Microsoft Office PowerPoint</Application>
  <PresentationFormat>On-screen Show (16:9)</PresentationFormat>
  <Paragraphs>132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Wingdings</vt:lpstr>
      <vt:lpstr>Times New Roman</vt:lpstr>
      <vt:lpstr>Roboto</vt:lpstr>
      <vt:lpstr>Dosis</vt:lpstr>
      <vt:lpstr>William template</vt:lpstr>
      <vt:lpstr>PowerPoint Presentation</vt:lpstr>
      <vt:lpstr> Here are a few reasons why your parish NEEDS a Planned Giving program </vt:lpstr>
      <vt:lpstr>The Steps to Building an Endowment Fund(s) </vt:lpstr>
      <vt:lpstr>Sample Will Survey</vt:lpstr>
      <vt:lpstr> How to Identify and Recruit a Planned Giving and Endowment Ministry Chair </vt:lpstr>
      <vt:lpstr> How to Identify and Recruit a Planned Giving Endowment Ministry Committee  </vt:lpstr>
      <vt:lpstr> Institutional Funds with the Catholic Community Foundation </vt:lpstr>
      <vt:lpstr> Benefits of Fund Management with the Catholic Community Foundation  </vt:lpstr>
      <vt:lpstr>CCF Endowments</vt:lpstr>
      <vt:lpstr> Planned Giving Marketing Steps  </vt:lpstr>
      <vt:lpstr>Marketing tactics to reach your target audience(s) might include</vt:lpstr>
      <vt:lpstr>Ideas to fund a Parish Endowment</vt:lpstr>
      <vt:lpstr>Contact Us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Castel-Branco, Leonor</dc:creator>
  <cp:lastModifiedBy>Reed, George</cp:lastModifiedBy>
  <cp:revision>209</cp:revision>
  <cp:lastPrinted>2019-10-25T15:21:21Z</cp:lastPrinted>
  <dcterms:modified xsi:type="dcterms:W3CDTF">2021-05-04T14:38:11Z</dcterms:modified>
</cp:coreProperties>
</file>